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65" r:id="rId9"/>
    <p:sldId id="267" r:id="rId10"/>
    <p:sldId id="266" r:id="rId11"/>
    <p:sldId id="263" r:id="rId12"/>
    <p:sldId id="264" r:id="rId13"/>
    <p:sldId id="261" r:id="rId14"/>
    <p:sldId id="262" r:id="rId15"/>
    <p:sldId id="259" r:id="rId16"/>
    <p:sldId id="260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45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768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23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/>
            </a:b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952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模板-15.jpg" descr="ppt模板-1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3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像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像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6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图像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6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图像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图像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pt模板-11－1.jpg" descr="ppt模板-11－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Topic of your…"/>
          <p:cNvSpPr txBox="1"/>
          <p:nvPr/>
        </p:nvSpPr>
        <p:spPr>
          <a:xfrm>
            <a:off x="1074718" y="3393440"/>
            <a:ext cx="13560364" cy="6929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90000"/>
              </a:lnSpc>
              <a:defRPr sz="1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Topic of your </a:t>
            </a:r>
          </a:p>
          <a:p>
            <a:pPr algn="l" defTabSz="457200">
              <a:lnSpc>
                <a:spcPct val="90000"/>
              </a:lnSpc>
              <a:defRPr sz="1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presentation</a:t>
            </a:r>
          </a:p>
        </p:txBody>
      </p:sp>
      <p:sp>
        <p:nvSpPr>
          <p:cNvPr id="120" name="Subtitle / Your Name"/>
          <p:cNvSpPr txBox="1"/>
          <p:nvPr/>
        </p:nvSpPr>
        <p:spPr>
          <a:xfrm>
            <a:off x="1081149" y="8817609"/>
            <a:ext cx="8373443" cy="85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4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Subtitle / Your Name</a:t>
            </a:r>
          </a:p>
        </p:txBody>
      </p:sp>
      <p:pic>
        <p:nvPicPr>
          <p:cNvPr id="121" name="ppt模板-11－1.jpg" descr="ppt模板-11－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here…"/>
          <p:cNvSpPr txBox="1"/>
          <p:nvPr/>
        </p:nvSpPr>
        <p:spPr>
          <a:xfrm>
            <a:off x="386977" y="1147886"/>
            <a:ext cx="24427329" cy="1019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/>
              <a:t>网络知识：</a:t>
            </a:r>
            <a:endParaRPr lang="en-US" altLang="zh-CN"/>
          </a:p>
          <a:p>
            <a:pPr marL="228600" algn="l" defTabSz="457200">
              <a:lnSpc>
                <a:spcPct val="110000"/>
              </a:lnSpc>
              <a:buSzPct val="75000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/>
              <a:t>                 《</a:t>
            </a:r>
            <a:r>
              <a:rPr lang="en-US"/>
              <a:t>TCP/IP</a:t>
            </a:r>
            <a:r>
              <a:rPr lang="zh-CN" altLang="en-US"/>
              <a:t>详解</a:t>
            </a:r>
            <a:r>
              <a:rPr lang="en-US" altLang="zh-CN"/>
              <a:t>》</a:t>
            </a:r>
          </a:p>
          <a:p>
            <a:pPr marL="228600" algn="l" defTabSz="457200">
              <a:lnSpc>
                <a:spcPct val="110000"/>
              </a:lnSpc>
              <a:buSzPct val="75000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/>
              <a:t>                 《</a:t>
            </a:r>
            <a:r>
              <a:rPr lang="zh-CN" altLang="en-US"/>
              <a:t>图解</a:t>
            </a:r>
            <a:r>
              <a:rPr lang="en-US"/>
              <a:t>TCP/IP》</a:t>
            </a:r>
          </a:p>
          <a:p>
            <a:pPr marL="228600" algn="l" defTabSz="457200">
              <a:lnSpc>
                <a:spcPct val="110000"/>
              </a:lnSpc>
              <a:buSzPct val="75000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                 《Wireshark</a:t>
            </a:r>
            <a:r>
              <a:rPr lang="zh-CN" altLang="en-US"/>
              <a:t>网络分析就这么简单</a:t>
            </a:r>
            <a:r>
              <a:rPr lang="en-US" altLang="zh-CN"/>
              <a:t>》</a:t>
            </a:r>
          </a:p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Java </a:t>
            </a:r>
            <a:r>
              <a:rPr lang="zh-CN" altLang="en-US"/>
              <a:t>网络编程：</a:t>
            </a:r>
            <a:endParaRPr lang="en-US" altLang="zh-CN"/>
          </a:p>
          <a:p>
            <a:pPr marL="228600" algn="l" defTabSz="457200">
              <a:lnSpc>
                <a:spcPct val="110000"/>
              </a:lnSpc>
              <a:buSzPct val="75000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/>
              <a:t>                 《</a:t>
            </a:r>
            <a:r>
              <a:rPr lang="en-US"/>
              <a:t>Java </a:t>
            </a:r>
            <a:r>
              <a:rPr lang="zh-CN" altLang="en-US"/>
              <a:t>网络编程</a:t>
            </a:r>
            <a:r>
              <a:rPr lang="en-US" altLang="zh-CN"/>
              <a:t>》</a:t>
            </a:r>
          </a:p>
          <a:p>
            <a:pPr marL="228600" algn="l" defTabSz="457200">
              <a:lnSpc>
                <a:spcPct val="110000"/>
              </a:lnSpc>
              <a:buSzPct val="75000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/>
              <a:t>                 《</a:t>
            </a:r>
            <a:r>
              <a:rPr lang="en-US"/>
              <a:t>Java TCP/IP Socket</a:t>
            </a:r>
            <a:r>
              <a:rPr lang="zh-CN" altLang="en-US"/>
              <a:t>编程</a:t>
            </a:r>
            <a:r>
              <a:rPr lang="en-US" altLang="zh-CN"/>
              <a:t>》</a:t>
            </a:r>
          </a:p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Netty </a:t>
            </a:r>
            <a:r>
              <a:rPr lang="zh-CN" altLang="en-US"/>
              <a:t>相关</a:t>
            </a:r>
            <a:r>
              <a:rPr lang="en-US" altLang="zh-CN"/>
              <a:t>: </a:t>
            </a:r>
          </a:p>
          <a:p>
            <a:pPr marL="228600" lvl="7" indent="0" algn="l" defTabSz="457200">
              <a:lnSpc>
                <a:spcPct val="110000"/>
              </a:lnSpc>
              <a:buSzPct val="75000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/>
              <a:t>                 《</a:t>
            </a:r>
            <a:r>
              <a:rPr lang="en-US"/>
              <a:t>Netty</a:t>
            </a:r>
            <a:r>
              <a:rPr lang="zh-CN" altLang="en-US"/>
              <a:t>权威指南</a:t>
            </a:r>
            <a:r>
              <a:rPr lang="en-US" altLang="zh-CN"/>
              <a:t>》</a:t>
            </a:r>
          </a:p>
          <a:p>
            <a:pPr marL="228600" lvl="7" indent="0" algn="l" defTabSz="457200">
              <a:lnSpc>
                <a:spcPct val="110000"/>
              </a:lnSpc>
              <a:buSzPct val="75000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/>
              <a:t>                 《</a:t>
            </a:r>
            <a:r>
              <a:rPr lang="en-US"/>
              <a:t>Netty</a:t>
            </a:r>
            <a:r>
              <a:rPr lang="zh-CN" altLang="en-US"/>
              <a:t>实战</a:t>
            </a:r>
            <a:r>
              <a:rPr lang="en-US" altLang="zh-CN"/>
              <a:t>》</a:t>
            </a:r>
            <a:r>
              <a:rPr lang="zh-CN" altLang="en-US"/>
              <a:t>（译自</a:t>
            </a:r>
            <a:r>
              <a:rPr lang="en-US" altLang="zh-CN"/>
              <a:t>《</a:t>
            </a:r>
            <a:r>
              <a:rPr lang="en-US"/>
              <a:t>Netty in action》）</a:t>
            </a:r>
          </a:p>
          <a:p>
            <a:pPr marL="228600" lvl="7" indent="0" algn="l" defTabSz="457200">
              <a:lnSpc>
                <a:spcPct val="110000"/>
              </a:lnSpc>
              <a:buSzPct val="75000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                 《Netty</a:t>
            </a:r>
            <a:r>
              <a:rPr lang="zh-CN" altLang="en-US"/>
              <a:t>进阶之路：跟着案例学</a:t>
            </a:r>
            <a:r>
              <a:rPr lang="en-US"/>
              <a:t>Netty》 </a:t>
            </a:r>
          </a:p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2DC5D-942B-4848-BDF6-9D28825D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192" y="1491691"/>
            <a:ext cx="6162675" cy="95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70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Title"/>
          <p:cNvSpPr txBox="1"/>
          <p:nvPr/>
        </p:nvSpPr>
        <p:spPr>
          <a:xfrm>
            <a:off x="1092200" y="1390737"/>
            <a:ext cx="23542812" cy="52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10000">
                <a:solidFill>
                  <a:srgbClr val="FF5A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/>
              <a:t>N</a:t>
            </a:r>
            <a:r>
              <a:rPr lang="en-US" altLang="zh-CN"/>
              <a:t>etty</a:t>
            </a:r>
            <a:r>
              <a:rPr lang="zh-CN" altLang="en-US"/>
              <a:t>堆外内存、内存池性能如何？</a:t>
            </a:r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CCBBD1-B785-4183-AEEE-767060700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30" y="4476750"/>
            <a:ext cx="12590150" cy="359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430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64C6B5-5F0E-4E65-B54B-E78ED9FC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34" y="4743730"/>
            <a:ext cx="13736731" cy="7570401"/>
          </a:xfrm>
          <a:prstGeom prst="rect">
            <a:avLst/>
          </a:prstGeom>
        </p:spPr>
      </p:pic>
      <p:sp>
        <p:nvSpPr>
          <p:cNvPr id="5" name="Text here…">
            <a:extLst>
              <a:ext uri="{FF2B5EF4-FFF2-40B4-BE49-F238E27FC236}">
                <a16:creationId xmlns:a16="http://schemas.microsoft.com/office/drawing/2014/main" id="{5AB53487-A4F5-482A-AF02-0069F67BF724}"/>
              </a:ext>
            </a:extLst>
          </p:cNvPr>
          <p:cNvSpPr txBox="1"/>
          <p:nvPr/>
        </p:nvSpPr>
        <p:spPr>
          <a:xfrm>
            <a:off x="889000" y="2780049"/>
            <a:ext cx="17632082" cy="1729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5 times less frequent GC pauses: 45.5 vs. 9.2 times/min</a:t>
            </a:r>
          </a:p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5 times less garbage production: 207.11 vs 41.81 MiB/s</a:t>
            </a:r>
          </a:p>
        </p:txBody>
      </p:sp>
    </p:spTree>
    <p:extLst>
      <p:ext uri="{BB962C8B-B14F-4D97-AF65-F5344CB8AC3E}">
        <p14:creationId xmlns:p14="http://schemas.microsoft.com/office/powerpoint/2010/main" val="2582862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Title"/>
          <p:cNvSpPr txBox="1"/>
          <p:nvPr/>
        </p:nvSpPr>
        <p:spPr>
          <a:xfrm>
            <a:off x="1092200" y="1390737"/>
            <a:ext cx="19845694" cy="52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10000">
                <a:solidFill>
                  <a:srgbClr val="FF5A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/>
              <a:t>心跳包一般都是怎么设计的？</a:t>
            </a: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DACEE1-4A24-4ECD-8A52-5C22146A3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055" y="5251248"/>
            <a:ext cx="14407209" cy="32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875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here…"/>
          <p:cNvSpPr txBox="1"/>
          <p:nvPr/>
        </p:nvSpPr>
        <p:spPr>
          <a:xfrm>
            <a:off x="889000" y="6908421"/>
            <a:ext cx="19302445" cy="88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6D1CBB-2785-4607-81DC-59D2163B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66" y="3872686"/>
            <a:ext cx="13677867" cy="7404914"/>
          </a:xfrm>
          <a:prstGeom prst="rect">
            <a:avLst/>
          </a:prstGeom>
        </p:spPr>
      </p:pic>
      <p:sp>
        <p:nvSpPr>
          <p:cNvPr id="7" name="Text here…">
            <a:extLst>
              <a:ext uri="{FF2B5EF4-FFF2-40B4-BE49-F238E27FC236}">
                <a16:creationId xmlns:a16="http://schemas.microsoft.com/office/drawing/2014/main" id="{AE33C02F-8EA5-476B-9CA2-36F66A206517}"/>
              </a:ext>
            </a:extLst>
          </p:cNvPr>
          <p:cNvSpPr txBox="1"/>
          <p:nvPr/>
        </p:nvSpPr>
        <p:spPr>
          <a:xfrm>
            <a:off x="889000" y="2780049"/>
            <a:ext cx="17632082" cy="1729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TCP level</a:t>
            </a:r>
          </a:p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34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C40938-94CB-4D2E-8661-6E0740871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3412"/>
            <a:ext cx="11528560" cy="73034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FF9D6D-4FC6-4DF1-9E72-B53CE7B05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35" y="5127812"/>
            <a:ext cx="11930765" cy="5149803"/>
          </a:xfrm>
          <a:prstGeom prst="rect">
            <a:avLst/>
          </a:prstGeom>
        </p:spPr>
      </p:pic>
      <p:sp>
        <p:nvSpPr>
          <p:cNvPr id="4" name="Text here…">
            <a:extLst>
              <a:ext uri="{FF2B5EF4-FFF2-40B4-BE49-F238E27FC236}">
                <a16:creationId xmlns:a16="http://schemas.microsoft.com/office/drawing/2014/main" id="{AA48A4CE-6B93-4A3B-B728-D8F0B6DC984B}"/>
              </a:ext>
            </a:extLst>
          </p:cNvPr>
          <p:cNvSpPr txBox="1"/>
          <p:nvPr/>
        </p:nvSpPr>
        <p:spPr>
          <a:xfrm>
            <a:off x="889000" y="3203241"/>
            <a:ext cx="17632082" cy="88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A</a:t>
            </a:r>
            <a:r>
              <a:rPr lang="en-US" altLang="zh-CN"/>
              <a:t>pplication level</a:t>
            </a:r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pt模板-11－3.jpg" descr="ppt模板-11－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Your Title / A Subtitle Here"/>
          <p:cNvSpPr txBox="1"/>
          <p:nvPr/>
        </p:nvSpPr>
        <p:spPr>
          <a:xfrm>
            <a:off x="8735565" y="5862320"/>
            <a:ext cx="5998469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"/>
              </a:lnSpc>
              <a:defRPr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Your Title / A Subtitle Here</a:t>
            </a:r>
          </a:p>
        </p:txBody>
      </p:sp>
      <p:sp>
        <p:nvSpPr>
          <p:cNvPr id="124" name="Alternate Intro Slide"/>
          <p:cNvSpPr txBox="1"/>
          <p:nvPr/>
        </p:nvSpPr>
        <p:spPr>
          <a:xfrm>
            <a:off x="4586684" y="3896359"/>
            <a:ext cx="14296232" cy="211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0000"/>
              </a:lnSpc>
              <a:defRPr sz="12000">
                <a:solidFill>
                  <a:srgbClr val="FF5A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Alternate Intro Slide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5DE39C-B259-4F6F-8397-299F52E46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912" y="6048375"/>
            <a:ext cx="5972175" cy="1619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Title"/>
          <p:cNvSpPr txBox="1"/>
          <p:nvPr/>
        </p:nvSpPr>
        <p:spPr>
          <a:xfrm>
            <a:off x="1092200" y="1390737"/>
            <a:ext cx="21982953" cy="52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10000">
                <a:solidFill>
                  <a:srgbClr val="FF5A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/>
              <a:t>产线环境，</a:t>
            </a:r>
            <a:r>
              <a:rPr lang="en-US" altLang="zh-CN"/>
              <a:t>netty </a:t>
            </a:r>
            <a:r>
              <a:rPr lang="zh-CN" altLang="en-US"/>
              <a:t>服务器怎么关闭？</a:t>
            </a:r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2CD519-304E-41B7-9DD2-080C417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195" y="4914901"/>
            <a:ext cx="11033161" cy="3142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here…"/>
          <p:cNvSpPr txBox="1"/>
          <p:nvPr/>
        </p:nvSpPr>
        <p:spPr>
          <a:xfrm>
            <a:off x="889000" y="2780049"/>
            <a:ext cx="4249323" cy="1729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D</a:t>
            </a:r>
            <a:r>
              <a:rPr lang="en-US" altLang="zh-CN"/>
              <a:t>ubbo</a:t>
            </a:r>
          </a:p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/>
              <a:t>Hadoop</a:t>
            </a:r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F7AE9B-AB5C-46EA-AC06-478DEC1B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541" y="2585983"/>
            <a:ext cx="10488729" cy="38475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66C0379-F907-41C2-8268-75406B2E5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541" y="8000093"/>
            <a:ext cx="10488729" cy="28860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4DF979-B392-4537-82F0-AD6006055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3" y="4907269"/>
            <a:ext cx="13049336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958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Title"/>
          <p:cNvSpPr txBox="1"/>
          <p:nvPr/>
        </p:nvSpPr>
        <p:spPr>
          <a:xfrm>
            <a:off x="1110128" y="1322191"/>
            <a:ext cx="25712272" cy="657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10000">
                <a:solidFill>
                  <a:srgbClr val="FF5A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9600">
                <a:latin typeface="Helvetica Neue"/>
                <a:ea typeface="Helvetica Neue"/>
                <a:cs typeface="Helvetica Neue"/>
                <a:sym typeface="Helvetica Neue"/>
              </a:rPr>
              <a:t>为什么</a:t>
            </a:r>
            <a:r>
              <a:rPr lang="en-US" altLang="zh-CN" sz="9600">
                <a:latin typeface="Helvetica Neue"/>
                <a:ea typeface="Helvetica Neue"/>
                <a:cs typeface="Helvetica Neue"/>
                <a:sym typeface="Helvetica Neue"/>
              </a:rPr>
              <a:t>boss group</a:t>
            </a:r>
            <a:r>
              <a:rPr lang="zh-CN" altLang="en-US" sz="9600">
                <a:latin typeface="Helvetica Neue"/>
                <a:ea typeface="Helvetica Neue"/>
                <a:cs typeface="Helvetica Neue"/>
                <a:sym typeface="Helvetica Neue"/>
              </a:rPr>
              <a:t>大多只有一个线程在用？</a:t>
            </a:r>
          </a:p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D71185-FC26-4935-BD97-8F880052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972" y="4148696"/>
            <a:ext cx="13155944" cy="45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994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D59685-B1F0-4BDB-B72D-EC98E4C5C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9" y="2079740"/>
            <a:ext cx="23176982" cy="2977964"/>
          </a:xfrm>
          <a:prstGeom prst="rect">
            <a:avLst/>
          </a:prstGeom>
        </p:spPr>
      </p:pic>
      <p:sp>
        <p:nvSpPr>
          <p:cNvPr id="7" name="Text here…">
            <a:extLst>
              <a:ext uri="{FF2B5EF4-FFF2-40B4-BE49-F238E27FC236}">
                <a16:creationId xmlns:a16="http://schemas.microsoft.com/office/drawing/2014/main" id="{12A86629-7A14-4942-97A2-E7C8FEF8F35C}"/>
              </a:ext>
            </a:extLst>
          </p:cNvPr>
          <p:cNvSpPr txBox="1"/>
          <p:nvPr/>
        </p:nvSpPr>
        <p:spPr>
          <a:xfrm>
            <a:off x="603509" y="5943488"/>
            <a:ext cx="16036365" cy="512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/>
              <a:t>为什么</a:t>
            </a:r>
            <a:r>
              <a:rPr lang="en-US" altLang="zh-CN"/>
              <a:t>Netty</a:t>
            </a:r>
            <a:r>
              <a:rPr lang="zh-CN" altLang="en-US"/>
              <a:t>不把</a:t>
            </a:r>
            <a:r>
              <a:rPr lang="en-US" altLang="zh-CN"/>
              <a:t>boss group</a:t>
            </a:r>
            <a:r>
              <a:rPr lang="zh-CN" altLang="en-US"/>
              <a:t>改成默认 </a:t>
            </a:r>
            <a:r>
              <a:rPr lang="en-US" altLang="zh-CN"/>
              <a:t>1 </a:t>
            </a:r>
            <a:r>
              <a:rPr lang="zh-CN" altLang="en-US"/>
              <a:t>线程？</a:t>
            </a:r>
            <a:endParaRPr lang="en-US" altLang="zh-CN"/>
          </a:p>
          <a:p>
            <a:pPr marL="228600" algn="l" defTabSz="457200">
              <a:lnSpc>
                <a:spcPct val="110000"/>
              </a:lnSpc>
              <a:buSzPct val="75000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/>
              <a:t>		</a:t>
            </a:r>
            <a:r>
              <a:rPr lang="zh-CN" altLang="en-US"/>
              <a:t>绑定多个端口</a:t>
            </a:r>
            <a:endParaRPr lang="en-US" altLang="zh-CN"/>
          </a:p>
          <a:p>
            <a:pPr marL="228600" algn="l" defTabSz="457200">
              <a:lnSpc>
                <a:spcPct val="110000"/>
              </a:lnSpc>
              <a:buSzPct val="75000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/>
              <a:t>    NioEventLoopGroup</a:t>
            </a:r>
            <a:r>
              <a:rPr lang="zh-CN" altLang="en-US"/>
              <a:t>本身是与</a:t>
            </a:r>
            <a:r>
              <a:rPr lang="en-US" altLang="zh-CN"/>
              <a:t>work group</a:t>
            </a:r>
            <a:r>
              <a:rPr lang="zh-CN" altLang="en-US"/>
              <a:t>共用的</a:t>
            </a:r>
            <a:endParaRPr lang="en-US" altLang="zh-CN"/>
          </a:p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/>
          </a:p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/>
              <a:t>影响：</a:t>
            </a:r>
            <a:endParaRPr lang="en-US" altLang="zh-CN"/>
          </a:p>
          <a:p>
            <a:pPr marL="228600" lvl="1" indent="0" algn="l" defTabSz="457200">
              <a:lnSpc>
                <a:spcPct val="110000"/>
              </a:lnSpc>
              <a:buSzPct val="75000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/>
              <a:t>   其他无用</a:t>
            </a:r>
            <a:r>
              <a:rPr lang="en-US" altLang="zh-CN"/>
              <a:t>EventLoop</a:t>
            </a:r>
            <a:r>
              <a:rPr lang="zh-CN" altLang="en-US"/>
              <a:t>并不启动它的线程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8216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here…">
            <a:extLst>
              <a:ext uri="{FF2B5EF4-FFF2-40B4-BE49-F238E27FC236}">
                <a16:creationId xmlns:a16="http://schemas.microsoft.com/office/drawing/2014/main" id="{12A86629-7A14-4942-97A2-E7C8FEF8F35C}"/>
              </a:ext>
            </a:extLst>
          </p:cNvPr>
          <p:cNvSpPr txBox="1"/>
          <p:nvPr/>
        </p:nvSpPr>
        <p:spPr>
          <a:xfrm>
            <a:off x="889000" y="3200580"/>
            <a:ext cx="14566153" cy="88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/>
              <a:t>绑定多个端口</a:t>
            </a:r>
            <a:r>
              <a:rPr lang="en-US" altLang="zh-CN"/>
              <a:t>: Hadoop: http:9864 https:9865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DD458-2CFA-4DF4-BCA5-41B245AFE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537455"/>
            <a:ext cx="12516079" cy="749317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E6A03DF-2F17-4F9D-A5ED-0F861776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7002" y="3478306"/>
            <a:ext cx="9425222" cy="904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202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Title"/>
          <p:cNvSpPr txBox="1"/>
          <p:nvPr/>
        </p:nvSpPr>
        <p:spPr>
          <a:xfrm>
            <a:off x="1092200" y="1390737"/>
            <a:ext cx="16891000" cy="52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10000">
                <a:solidFill>
                  <a:srgbClr val="FF5A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/>
              <a:t>N</a:t>
            </a:r>
            <a:r>
              <a:rPr lang="en-US" altLang="zh-CN"/>
              <a:t>etty</a:t>
            </a:r>
            <a:r>
              <a:rPr lang="zh-CN" altLang="en-US"/>
              <a:t>能支持多少连接？</a:t>
            </a:r>
            <a:endParaRPr/>
          </a:p>
        </p:txBody>
      </p:sp>
      <p:sp>
        <p:nvSpPr>
          <p:cNvPr id="127" name="Text here…"/>
          <p:cNvSpPr txBox="1"/>
          <p:nvPr/>
        </p:nvSpPr>
        <p:spPr>
          <a:xfrm>
            <a:off x="889000" y="2374900"/>
            <a:ext cx="4249323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Text here</a:t>
            </a:r>
          </a:p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Text here</a:t>
            </a:r>
          </a:p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5675379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Title"/>
          <p:cNvSpPr txBox="1"/>
          <p:nvPr/>
        </p:nvSpPr>
        <p:spPr>
          <a:xfrm>
            <a:off x="1092200" y="1390736"/>
            <a:ext cx="23560741" cy="52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lnSpc>
                <a:spcPct val="10000"/>
              </a:lnSpc>
              <a:defRPr sz="10000">
                <a:solidFill>
                  <a:srgbClr val="FF5A0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/>
              <a:t>新手有哪些值得推荐的、系统学习的书？</a:t>
            </a:r>
            <a:endParaRPr/>
          </a:p>
        </p:txBody>
      </p:sp>
      <p:sp>
        <p:nvSpPr>
          <p:cNvPr id="127" name="Text here…"/>
          <p:cNvSpPr txBox="1"/>
          <p:nvPr/>
        </p:nvSpPr>
        <p:spPr>
          <a:xfrm>
            <a:off x="889000" y="3200580"/>
            <a:ext cx="20088412" cy="88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17061" indent="-488461" algn="l" defTabSz="457200">
              <a:lnSpc>
                <a:spcPct val="110000"/>
              </a:lnSpc>
              <a:buSzPct val="75000"/>
              <a:buChar char="•"/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A6AED3-F570-4099-9FDA-8748C523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519" y="4552378"/>
            <a:ext cx="11472431" cy="294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6571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196</Words>
  <Application>Microsoft Office PowerPoint</Application>
  <PresentationFormat>自定义</PresentationFormat>
  <Paragraphs>39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Helvetica Light</vt:lpstr>
      <vt:lpstr>Helvetica Neue</vt:lpstr>
      <vt:lpstr>Helvetica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Jian Fu (jiafu)</cp:lastModifiedBy>
  <cp:revision>17</cp:revision>
  <dcterms:modified xsi:type="dcterms:W3CDTF">2019-11-23T16:11:21Z</dcterms:modified>
</cp:coreProperties>
</file>